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9" r:id="rId3"/>
    <p:sldId id="278" r:id="rId4"/>
    <p:sldId id="280" r:id="rId5"/>
    <p:sldId id="284" r:id="rId6"/>
    <p:sldId id="287" r:id="rId7"/>
    <p:sldId id="286" r:id="rId8"/>
    <p:sldId id="285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>
      <p:cViewPr varScale="1">
        <p:scale>
          <a:sx n="97" d="100"/>
          <a:sy n="97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65228-2FAD-4292-A8A5-CCA0B0F7773C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576EB8-13D7-4A3B-BD26-2C5885DE473E}">
      <dgm:prSet phldrT="[Text]"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Humanitarian Architecture (Common Services Platform)</a:t>
          </a:r>
          <a:endParaRPr lang="en-US" b="1" dirty="0">
            <a:latin typeface="Calibri" panose="020F0502020204030204" pitchFamily="34" charset="0"/>
          </a:endParaRPr>
        </a:p>
      </dgm:t>
    </dgm:pt>
    <dgm:pt modelId="{8C5732F0-268C-4FCD-830B-131264861453}" type="parTrans" cxnId="{D9D8FA2F-6494-4DFC-AC7B-1AD9003FEDF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252A2A8-EEDC-4FF3-9197-05E681BEF34B}" type="sibTrans" cxnId="{D9D8FA2F-6494-4DFC-AC7B-1AD9003FEDF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FA53CD9-7A02-43C9-86CC-58B54EFA1BF6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Coordinated with Clusters/IASC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98895987-E9A2-4C70-B774-4E406CD99B83}" type="parTrans" cxnId="{461E0764-C4D2-4A03-8612-2D9E5A78897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C547D51-B3F2-4B18-B9B5-F8CB75DD4754}" type="sibTrans" cxnId="{461E0764-C4D2-4A03-8612-2D9E5A78897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C9120C8-1825-46BC-A299-9510739E27A6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UN agencies/ INGOs/Networks 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D90BFC4A-F8B7-4C7E-BA28-98C48725A199}" type="parTrans" cxnId="{ECA06C86-151C-4412-B9F4-9751910ECC9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23C769F-DC05-4200-9A0A-BC081B60E9AE}" type="sibTrans" cxnId="{ECA06C86-151C-4412-B9F4-9751910ECC9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DDE8721-9218-4B4C-8AC9-AAADC32EDC0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Social Sciences/Anthropology Research Platform</a:t>
          </a:r>
          <a:endParaRPr lang="en-US" b="1" dirty="0">
            <a:latin typeface="Calibri" panose="020F0502020204030204" pitchFamily="34" charset="0"/>
          </a:endParaRPr>
        </a:p>
      </dgm:t>
    </dgm:pt>
    <dgm:pt modelId="{C1832511-904E-4835-BC9C-4E2DFFCC0219}" type="parTrans" cxnId="{7267307C-FA92-42A9-A0E3-CED262FA470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15C7EED-73A4-4BEC-A40B-0FD0A2CC2578}" type="sibTrans" cxnId="{7267307C-FA92-42A9-A0E3-CED262FA470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E8CD10B-71D9-484C-A9B9-7578426B64D6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Boost the evidence-based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6FD4F71D-9D42-4830-AC2C-16BBD66B35F1}" type="parTrans" cxnId="{51EA982F-7332-465A-8AF2-CB57334AD14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3EF2B10-8571-4C1F-BC36-11D2DB1CB4A9}" type="sibTrans" cxnId="{51EA982F-7332-465A-8AF2-CB57334AD14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B941195-45F0-4E68-B5CC-D63E04B255EB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Pre-position data on a range of contextual, cultural and communication aspects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4DD106F3-AF6E-477F-BD02-07F533861F95}" type="parTrans" cxnId="{BF2D02ED-BF50-467B-BAD3-E19BA2D0282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8DCEFDE-564B-4EC0-AC22-04CAA34000C9}" type="sibTrans" cxnId="{BF2D02ED-BF50-467B-BAD3-E19BA2D0282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60D231E-8E1F-45A7-91E1-32B301A169A5}">
      <dgm:prSet phldrT="[Text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Surge Capacity Mechanism</a:t>
          </a:r>
          <a:endParaRPr lang="en-US" b="1" dirty="0">
            <a:latin typeface="Calibri" panose="020F0502020204030204" pitchFamily="34" charset="0"/>
          </a:endParaRPr>
        </a:p>
      </dgm:t>
    </dgm:pt>
    <dgm:pt modelId="{586305F5-3FF5-43A2-9B17-CEDFBCDE034B}" type="parTrans" cxnId="{16831AEE-0CE3-454C-BA5D-2CC74DDF1C9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A4D1F6D-5E55-445C-87A3-15FEC26B3F4A}" type="sibTrans" cxnId="{16831AEE-0CE3-454C-BA5D-2CC74DDF1C9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A7AE936-99B1-485D-B855-0E7C4CFE8EA3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Regional hubs and country specific capacity and partners for mobilization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D5C96EB6-3EDF-4D00-87E9-2B699B28E844}" type="parTrans" cxnId="{34DF5021-9980-43EB-833A-6A7A8236B1F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682C4BF-00E0-4974-812A-D452857F7B6A}" type="sibTrans" cxnId="{34DF5021-9980-43EB-833A-6A7A8236B1F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C802428-2B70-496C-8950-B6A4E6F20CAB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Developed globally with partners 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B7E7CBB8-02B2-46E3-BAA2-5F446ECF5FF5}" type="parTrans" cxnId="{8D465418-9D90-4C04-B3D8-DF12BBAFAB5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6C53FF6-CB1C-4FC1-AF9D-07597AD4A6C5}" type="sibTrans" cxnId="{8D465418-9D90-4C04-B3D8-DF12BBAFAB5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805C1B4-740E-4486-8272-AF1CE05BE2A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Outbreak Communication Capacity</a:t>
          </a:r>
          <a:endParaRPr lang="en-US" b="1" dirty="0">
            <a:latin typeface="Calibri" panose="020F0502020204030204" pitchFamily="34" charset="0"/>
          </a:endParaRPr>
        </a:p>
      </dgm:t>
    </dgm:pt>
    <dgm:pt modelId="{2BBCEB67-CCF5-415F-8DFA-A5E1D9DE50EF}" type="parTrans" cxnId="{90A8AF30-F322-4F9C-8B42-0022FA68D49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9557FC2-C6EF-4DED-9F2F-FAFF336B3F3A}" type="sibTrans" cxnId="{90A8AF30-F322-4F9C-8B42-0022FA68D49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9721FCF-C03B-493E-AE23-3E5413552FF0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Internal to UNICEF through academic partnerships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114C2512-54A3-4310-9C27-DAAD055E9B51}" type="parTrans" cxnId="{8C06D739-F0F6-40AE-AABC-73B3157A8E2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3965B05-C20C-4087-800D-3337A9C21795}" type="sibTrans" cxnId="{8C06D739-F0F6-40AE-AABC-73B3157A8E2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C0DFD69-0325-41EF-8FC8-9DF63D4104F3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Expand through regional partnerships  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6C19D812-AFBB-4091-BBF6-A36B211BBA85}" type="parTrans" cxnId="{0D61006D-6BC1-4B46-A1FD-984D35072A6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D667651-7400-45D4-82FA-D313DC8CE506}" type="sibTrans" cxnId="{0D61006D-6BC1-4B46-A1FD-984D35072A6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AF7D824-FC42-4AE9-813A-43087425F4F4}" type="pres">
      <dgm:prSet presAssocID="{8A565228-2FAD-4292-A8A5-CCA0B0F777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9A0E04-D6D5-44EE-BE10-A6DA5F8E1FE1}" type="pres">
      <dgm:prSet presAssocID="{DB576EB8-13D7-4A3B-BD26-2C5885DE473E}" presName="linNode" presStyleCnt="0"/>
      <dgm:spPr/>
    </dgm:pt>
    <dgm:pt modelId="{BCF8BCA7-AB3D-4F46-A8B9-0BE4632C1281}" type="pres">
      <dgm:prSet presAssocID="{DB576EB8-13D7-4A3B-BD26-2C5885DE473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D9744-BD92-463D-964C-FF711FDD8875}" type="pres">
      <dgm:prSet presAssocID="{DB576EB8-13D7-4A3B-BD26-2C5885DE473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38564-9E93-47DE-A398-8EF41A474703}" type="pres">
      <dgm:prSet presAssocID="{9252A2A8-EEDC-4FF3-9197-05E681BEF34B}" presName="spacing" presStyleCnt="0"/>
      <dgm:spPr/>
    </dgm:pt>
    <dgm:pt modelId="{DC153544-547C-402B-AD69-1EF2C1BA4928}" type="pres">
      <dgm:prSet presAssocID="{3DDE8721-9218-4B4C-8AC9-AAADC32EDC02}" presName="linNode" presStyleCnt="0"/>
      <dgm:spPr/>
    </dgm:pt>
    <dgm:pt modelId="{80EEF9FA-7CC8-442B-B6C6-4AAD72B7EBF6}" type="pres">
      <dgm:prSet presAssocID="{3DDE8721-9218-4B4C-8AC9-AAADC32EDC0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F5ADE-93B6-4F6F-99F9-F58302BFC8B2}" type="pres">
      <dgm:prSet presAssocID="{3DDE8721-9218-4B4C-8AC9-AAADC32EDC0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37135-E2A1-41BB-9F79-E1828CE5C2BC}" type="pres">
      <dgm:prSet presAssocID="{C15C7EED-73A4-4BEC-A40B-0FD0A2CC2578}" presName="spacing" presStyleCnt="0"/>
      <dgm:spPr/>
    </dgm:pt>
    <dgm:pt modelId="{31B4D1D5-E374-48FC-97F3-0BE104D32407}" type="pres">
      <dgm:prSet presAssocID="{F60D231E-8E1F-45A7-91E1-32B301A169A5}" presName="linNode" presStyleCnt="0"/>
      <dgm:spPr/>
    </dgm:pt>
    <dgm:pt modelId="{E993433C-4F22-48A3-8DFD-FD4E58270BD9}" type="pres">
      <dgm:prSet presAssocID="{F60D231E-8E1F-45A7-91E1-32B301A169A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AB719-F2D4-4FAB-ADD4-04C0A64ED74E}" type="pres">
      <dgm:prSet presAssocID="{F60D231E-8E1F-45A7-91E1-32B301A169A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7B402-D954-4B58-A06D-0BE7C37E47C3}" type="pres">
      <dgm:prSet presAssocID="{BA4D1F6D-5E55-445C-87A3-15FEC26B3F4A}" presName="spacing" presStyleCnt="0"/>
      <dgm:spPr/>
    </dgm:pt>
    <dgm:pt modelId="{94988E36-F978-4B15-AD21-F6E644229439}" type="pres">
      <dgm:prSet presAssocID="{E805C1B4-740E-4486-8272-AF1CE05BE2A2}" presName="linNode" presStyleCnt="0"/>
      <dgm:spPr/>
    </dgm:pt>
    <dgm:pt modelId="{AF165B98-F968-4A27-B244-B080E7A4165E}" type="pres">
      <dgm:prSet presAssocID="{E805C1B4-740E-4486-8272-AF1CE05BE2A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7CB1F-4BEA-4E77-A4C2-C491262F778C}" type="pres">
      <dgm:prSet presAssocID="{E805C1B4-740E-4486-8272-AF1CE05BE2A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29686-FB37-4B9F-9216-61589BF6A4A9}" type="presOf" srcId="{29721FCF-C03B-493E-AE23-3E5413552FF0}" destId="{7AE7CB1F-4BEA-4E77-A4C2-C491262F778C}" srcOrd="0" destOrd="0" presId="urn:microsoft.com/office/officeart/2005/8/layout/vList6"/>
    <dgm:cxn modelId="{D4718D96-EA87-48BF-9A36-16BE8CB7D017}" type="presOf" srcId="{5B941195-45F0-4E68-B5CC-D63E04B255EB}" destId="{A20F5ADE-93B6-4F6F-99F9-F58302BFC8B2}" srcOrd="0" destOrd="1" presId="urn:microsoft.com/office/officeart/2005/8/layout/vList6"/>
    <dgm:cxn modelId="{7267307C-FA92-42A9-A0E3-CED262FA4700}" srcId="{8A565228-2FAD-4292-A8A5-CCA0B0F7773C}" destId="{3DDE8721-9218-4B4C-8AC9-AAADC32EDC02}" srcOrd="1" destOrd="0" parTransId="{C1832511-904E-4835-BC9C-4E2DFFCC0219}" sibTransId="{C15C7EED-73A4-4BEC-A40B-0FD0A2CC2578}"/>
    <dgm:cxn modelId="{BF2D02ED-BF50-467B-BAD3-E19BA2D02829}" srcId="{3DDE8721-9218-4B4C-8AC9-AAADC32EDC02}" destId="{5B941195-45F0-4E68-B5CC-D63E04B255EB}" srcOrd="1" destOrd="0" parTransId="{4DD106F3-AF6E-477F-BD02-07F533861F95}" sibTransId="{28DCEFDE-564B-4EC0-AC22-04CAA34000C9}"/>
    <dgm:cxn modelId="{ECA06C86-151C-4412-B9F4-9751910ECC98}" srcId="{DB576EB8-13D7-4A3B-BD26-2C5885DE473E}" destId="{5C9120C8-1825-46BC-A299-9510739E27A6}" srcOrd="1" destOrd="0" parTransId="{D90BFC4A-F8B7-4C7E-BA28-98C48725A199}" sibTransId="{E23C769F-DC05-4200-9A0A-BC081B60E9AE}"/>
    <dgm:cxn modelId="{34DF5021-9980-43EB-833A-6A7A8236B1F9}" srcId="{F60D231E-8E1F-45A7-91E1-32B301A169A5}" destId="{AA7AE936-99B1-485D-B855-0E7C4CFE8EA3}" srcOrd="1" destOrd="0" parTransId="{D5C96EB6-3EDF-4D00-87E9-2B699B28E844}" sibTransId="{7682C4BF-00E0-4974-812A-D452857F7B6A}"/>
    <dgm:cxn modelId="{0D61006D-6BC1-4B46-A1FD-984D35072A64}" srcId="{E805C1B4-740E-4486-8272-AF1CE05BE2A2}" destId="{0C0DFD69-0325-41EF-8FC8-9DF63D4104F3}" srcOrd="1" destOrd="0" parTransId="{6C19D812-AFBB-4091-BBF6-A36B211BBA85}" sibTransId="{BD667651-7400-45D4-82FA-D313DC8CE506}"/>
    <dgm:cxn modelId="{D9D8FA2F-6494-4DFC-AC7B-1AD9003FEDFC}" srcId="{8A565228-2FAD-4292-A8A5-CCA0B0F7773C}" destId="{DB576EB8-13D7-4A3B-BD26-2C5885DE473E}" srcOrd="0" destOrd="0" parTransId="{8C5732F0-268C-4FCD-830B-131264861453}" sibTransId="{9252A2A8-EEDC-4FF3-9197-05E681BEF34B}"/>
    <dgm:cxn modelId="{C860D7C1-63C6-42DC-B794-5D293749D4CE}" type="presOf" srcId="{0C0DFD69-0325-41EF-8FC8-9DF63D4104F3}" destId="{7AE7CB1F-4BEA-4E77-A4C2-C491262F778C}" srcOrd="0" destOrd="1" presId="urn:microsoft.com/office/officeart/2005/8/layout/vList6"/>
    <dgm:cxn modelId="{309F51B5-8A9A-4F44-9CAD-4E4062E2A6BE}" type="presOf" srcId="{AE8CD10B-71D9-484C-A9B9-7578426B64D6}" destId="{A20F5ADE-93B6-4F6F-99F9-F58302BFC8B2}" srcOrd="0" destOrd="0" presId="urn:microsoft.com/office/officeart/2005/8/layout/vList6"/>
    <dgm:cxn modelId="{8D4510FE-AD83-4C88-A305-7B35B8563B15}" type="presOf" srcId="{5C9120C8-1825-46BC-A299-9510739E27A6}" destId="{D11D9744-BD92-463D-964C-FF711FDD8875}" srcOrd="0" destOrd="1" presId="urn:microsoft.com/office/officeart/2005/8/layout/vList6"/>
    <dgm:cxn modelId="{16831AEE-0CE3-454C-BA5D-2CC74DDF1C9C}" srcId="{8A565228-2FAD-4292-A8A5-CCA0B0F7773C}" destId="{F60D231E-8E1F-45A7-91E1-32B301A169A5}" srcOrd="2" destOrd="0" parTransId="{586305F5-3FF5-43A2-9B17-CEDFBCDE034B}" sibTransId="{BA4D1F6D-5E55-445C-87A3-15FEC26B3F4A}"/>
    <dgm:cxn modelId="{6CF276EC-08AB-44C7-8D98-170E2901B132}" type="presOf" srcId="{3DDE8721-9218-4B4C-8AC9-AAADC32EDC02}" destId="{80EEF9FA-7CC8-442B-B6C6-4AAD72B7EBF6}" srcOrd="0" destOrd="0" presId="urn:microsoft.com/office/officeart/2005/8/layout/vList6"/>
    <dgm:cxn modelId="{4DA0F666-D75B-4A81-B718-1CB585C3843C}" type="presOf" srcId="{9C802428-2B70-496C-8950-B6A4E6F20CAB}" destId="{4A0AB719-F2D4-4FAB-ADD4-04C0A64ED74E}" srcOrd="0" destOrd="0" presId="urn:microsoft.com/office/officeart/2005/8/layout/vList6"/>
    <dgm:cxn modelId="{103DB1D9-A1A7-4E11-A4C1-A00ABF04ED78}" type="presOf" srcId="{AFA53CD9-7A02-43C9-86CC-58B54EFA1BF6}" destId="{D11D9744-BD92-463D-964C-FF711FDD8875}" srcOrd="0" destOrd="0" presId="urn:microsoft.com/office/officeart/2005/8/layout/vList6"/>
    <dgm:cxn modelId="{51EA982F-7332-465A-8AF2-CB57334AD144}" srcId="{3DDE8721-9218-4B4C-8AC9-AAADC32EDC02}" destId="{AE8CD10B-71D9-484C-A9B9-7578426B64D6}" srcOrd="0" destOrd="0" parTransId="{6FD4F71D-9D42-4830-AC2C-16BBD66B35F1}" sibTransId="{13EF2B10-8571-4C1F-BC36-11D2DB1CB4A9}"/>
    <dgm:cxn modelId="{24E372C6-41B2-4D10-9B21-23D3A0609088}" type="presOf" srcId="{AA7AE936-99B1-485D-B855-0E7C4CFE8EA3}" destId="{4A0AB719-F2D4-4FAB-ADD4-04C0A64ED74E}" srcOrd="0" destOrd="1" presId="urn:microsoft.com/office/officeart/2005/8/layout/vList6"/>
    <dgm:cxn modelId="{461E0764-C4D2-4A03-8612-2D9E5A788973}" srcId="{DB576EB8-13D7-4A3B-BD26-2C5885DE473E}" destId="{AFA53CD9-7A02-43C9-86CC-58B54EFA1BF6}" srcOrd="0" destOrd="0" parTransId="{98895987-E9A2-4C70-B774-4E406CD99B83}" sibTransId="{8C547D51-B3F2-4B18-B9B5-F8CB75DD4754}"/>
    <dgm:cxn modelId="{63F02FDA-6EF1-4EC7-A114-A65B03A93FC2}" type="presOf" srcId="{DB576EB8-13D7-4A3B-BD26-2C5885DE473E}" destId="{BCF8BCA7-AB3D-4F46-A8B9-0BE4632C1281}" srcOrd="0" destOrd="0" presId="urn:microsoft.com/office/officeart/2005/8/layout/vList6"/>
    <dgm:cxn modelId="{D8F45F74-9663-4BB4-97B8-38F702A080B3}" type="presOf" srcId="{E805C1B4-740E-4486-8272-AF1CE05BE2A2}" destId="{AF165B98-F968-4A27-B244-B080E7A4165E}" srcOrd="0" destOrd="0" presId="urn:microsoft.com/office/officeart/2005/8/layout/vList6"/>
    <dgm:cxn modelId="{90A8AF30-F322-4F9C-8B42-0022FA68D49B}" srcId="{8A565228-2FAD-4292-A8A5-CCA0B0F7773C}" destId="{E805C1B4-740E-4486-8272-AF1CE05BE2A2}" srcOrd="3" destOrd="0" parTransId="{2BBCEB67-CCF5-415F-8DFA-A5E1D9DE50EF}" sibTransId="{59557FC2-C6EF-4DED-9F2F-FAFF336B3F3A}"/>
    <dgm:cxn modelId="{8C06D739-F0F6-40AE-AABC-73B3157A8E24}" srcId="{E805C1B4-740E-4486-8272-AF1CE05BE2A2}" destId="{29721FCF-C03B-493E-AE23-3E5413552FF0}" srcOrd="0" destOrd="0" parTransId="{114C2512-54A3-4310-9C27-DAAD055E9B51}" sibTransId="{93965B05-C20C-4087-800D-3337A9C21795}"/>
    <dgm:cxn modelId="{1396474E-0EDE-4114-80D2-D3353A95ED19}" type="presOf" srcId="{8A565228-2FAD-4292-A8A5-CCA0B0F7773C}" destId="{DAF7D824-FC42-4AE9-813A-43087425F4F4}" srcOrd="0" destOrd="0" presId="urn:microsoft.com/office/officeart/2005/8/layout/vList6"/>
    <dgm:cxn modelId="{8D465418-9D90-4C04-B3D8-DF12BBAFAB51}" srcId="{F60D231E-8E1F-45A7-91E1-32B301A169A5}" destId="{9C802428-2B70-496C-8950-B6A4E6F20CAB}" srcOrd="0" destOrd="0" parTransId="{B7E7CBB8-02B2-46E3-BAA2-5F446ECF5FF5}" sibTransId="{16C53FF6-CB1C-4FC1-AF9D-07597AD4A6C5}"/>
    <dgm:cxn modelId="{A00C84A2-3CA4-4118-A07F-A4D44CCFBD73}" type="presOf" srcId="{F60D231E-8E1F-45A7-91E1-32B301A169A5}" destId="{E993433C-4F22-48A3-8DFD-FD4E58270BD9}" srcOrd="0" destOrd="0" presId="urn:microsoft.com/office/officeart/2005/8/layout/vList6"/>
    <dgm:cxn modelId="{A2D14A0E-01A1-4016-A0EE-5D2EEAA51589}" type="presParOf" srcId="{DAF7D824-FC42-4AE9-813A-43087425F4F4}" destId="{7E9A0E04-D6D5-44EE-BE10-A6DA5F8E1FE1}" srcOrd="0" destOrd="0" presId="urn:microsoft.com/office/officeart/2005/8/layout/vList6"/>
    <dgm:cxn modelId="{3328F734-7C40-47F1-85A4-3C3480123518}" type="presParOf" srcId="{7E9A0E04-D6D5-44EE-BE10-A6DA5F8E1FE1}" destId="{BCF8BCA7-AB3D-4F46-A8B9-0BE4632C1281}" srcOrd="0" destOrd="0" presId="urn:microsoft.com/office/officeart/2005/8/layout/vList6"/>
    <dgm:cxn modelId="{7F4133D2-3B21-433F-956B-17C3E52F6411}" type="presParOf" srcId="{7E9A0E04-D6D5-44EE-BE10-A6DA5F8E1FE1}" destId="{D11D9744-BD92-463D-964C-FF711FDD8875}" srcOrd="1" destOrd="0" presId="urn:microsoft.com/office/officeart/2005/8/layout/vList6"/>
    <dgm:cxn modelId="{165B125F-5BCD-4623-AFB8-264539E07621}" type="presParOf" srcId="{DAF7D824-FC42-4AE9-813A-43087425F4F4}" destId="{8A738564-9E93-47DE-A398-8EF41A474703}" srcOrd="1" destOrd="0" presId="urn:microsoft.com/office/officeart/2005/8/layout/vList6"/>
    <dgm:cxn modelId="{E186FE4C-4BF0-4C20-B397-B34F783A6DC8}" type="presParOf" srcId="{DAF7D824-FC42-4AE9-813A-43087425F4F4}" destId="{DC153544-547C-402B-AD69-1EF2C1BA4928}" srcOrd="2" destOrd="0" presId="urn:microsoft.com/office/officeart/2005/8/layout/vList6"/>
    <dgm:cxn modelId="{70F2A7BE-2200-4149-952E-9AB087C1829C}" type="presParOf" srcId="{DC153544-547C-402B-AD69-1EF2C1BA4928}" destId="{80EEF9FA-7CC8-442B-B6C6-4AAD72B7EBF6}" srcOrd="0" destOrd="0" presId="urn:microsoft.com/office/officeart/2005/8/layout/vList6"/>
    <dgm:cxn modelId="{C9EAADFB-22A7-46EE-A15A-589617E2B260}" type="presParOf" srcId="{DC153544-547C-402B-AD69-1EF2C1BA4928}" destId="{A20F5ADE-93B6-4F6F-99F9-F58302BFC8B2}" srcOrd="1" destOrd="0" presId="urn:microsoft.com/office/officeart/2005/8/layout/vList6"/>
    <dgm:cxn modelId="{366F6D4E-4022-49E7-9117-6F27E8843541}" type="presParOf" srcId="{DAF7D824-FC42-4AE9-813A-43087425F4F4}" destId="{70E37135-E2A1-41BB-9F79-E1828CE5C2BC}" srcOrd="3" destOrd="0" presId="urn:microsoft.com/office/officeart/2005/8/layout/vList6"/>
    <dgm:cxn modelId="{B372594F-AB5D-4F90-8367-D5885A2EE117}" type="presParOf" srcId="{DAF7D824-FC42-4AE9-813A-43087425F4F4}" destId="{31B4D1D5-E374-48FC-97F3-0BE104D32407}" srcOrd="4" destOrd="0" presId="urn:microsoft.com/office/officeart/2005/8/layout/vList6"/>
    <dgm:cxn modelId="{F56F7E2E-9E7C-4CA6-9329-46F7FF4A7F96}" type="presParOf" srcId="{31B4D1D5-E374-48FC-97F3-0BE104D32407}" destId="{E993433C-4F22-48A3-8DFD-FD4E58270BD9}" srcOrd="0" destOrd="0" presId="urn:microsoft.com/office/officeart/2005/8/layout/vList6"/>
    <dgm:cxn modelId="{8CDF0776-C137-4666-8409-738061531326}" type="presParOf" srcId="{31B4D1D5-E374-48FC-97F3-0BE104D32407}" destId="{4A0AB719-F2D4-4FAB-ADD4-04C0A64ED74E}" srcOrd="1" destOrd="0" presId="urn:microsoft.com/office/officeart/2005/8/layout/vList6"/>
    <dgm:cxn modelId="{5EB56690-93D5-4369-B035-321BCE55319C}" type="presParOf" srcId="{DAF7D824-FC42-4AE9-813A-43087425F4F4}" destId="{27E7B402-D954-4B58-A06D-0BE7C37E47C3}" srcOrd="5" destOrd="0" presId="urn:microsoft.com/office/officeart/2005/8/layout/vList6"/>
    <dgm:cxn modelId="{CD36FD17-E1EF-419E-93CC-2CAA6FAE968C}" type="presParOf" srcId="{DAF7D824-FC42-4AE9-813A-43087425F4F4}" destId="{94988E36-F978-4B15-AD21-F6E644229439}" srcOrd="6" destOrd="0" presId="urn:microsoft.com/office/officeart/2005/8/layout/vList6"/>
    <dgm:cxn modelId="{5A66ED7F-D0C2-4AC4-AE39-BD7F26F0B12A}" type="presParOf" srcId="{94988E36-F978-4B15-AD21-F6E644229439}" destId="{AF165B98-F968-4A27-B244-B080E7A4165E}" srcOrd="0" destOrd="0" presId="urn:microsoft.com/office/officeart/2005/8/layout/vList6"/>
    <dgm:cxn modelId="{540FCA9B-7658-422F-ABC2-1020B9D7AB0E}" type="presParOf" srcId="{94988E36-F978-4B15-AD21-F6E644229439}" destId="{7AE7CB1F-4BEA-4E77-A4C2-C491262F77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65228-2FAD-4292-A8A5-CCA0B0F7773C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576EB8-13D7-4A3B-BD26-2C5885DE473E}">
      <dgm:prSet phldrT="[Text]"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Humanitarian Architecture (Common Services Platform)</a:t>
          </a:r>
          <a:endParaRPr lang="en-US" b="1" dirty="0">
            <a:latin typeface="Calibri" panose="020F0502020204030204" pitchFamily="34" charset="0"/>
          </a:endParaRPr>
        </a:p>
      </dgm:t>
    </dgm:pt>
    <dgm:pt modelId="{8C5732F0-268C-4FCD-830B-131264861453}" type="parTrans" cxnId="{D9D8FA2F-6494-4DFC-AC7B-1AD9003FEDF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252A2A8-EEDC-4FF3-9197-05E681BEF34B}" type="sibTrans" cxnId="{D9D8FA2F-6494-4DFC-AC7B-1AD9003FEDF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FA53CD9-7A02-43C9-86CC-58B54EFA1BF6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Coordinated with Clusters/IASC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98895987-E9A2-4C70-B774-4E406CD99B83}" type="parTrans" cxnId="{461E0764-C4D2-4A03-8612-2D9E5A78897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C547D51-B3F2-4B18-B9B5-F8CB75DD4754}" type="sibTrans" cxnId="{461E0764-C4D2-4A03-8612-2D9E5A78897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C9120C8-1825-46BC-A299-9510739E27A6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UN agencies/ INGOs/Networks 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D90BFC4A-F8B7-4C7E-BA28-98C48725A199}" type="parTrans" cxnId="{ECA06C86-151C-4412-B9F4-9751910ECC9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23C769F-DC05-4200-9A0A-BC081B60E9AE}" type="sibTrans" cxnId="{ECA06C86-151C-4412-B9F4-9751910ECC9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DDE8721-9218-4B4C-8AC9-AAADC32EDC0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Social Sciences/Anthropology Research Platform</a:t>
          </a:r>
          <a:endParaRPr lang="en-US" b="1" dirty="0">
            <a:latin typeface="Calibri" panose="020F0502020204030204" pitchFamily="34" charset="0"/>
          </a:endParaRPr>
        </a:p>
      </dgm:t>
    </dgm:pt>
    <dgm:pt modelId="{C1832511-904E-4835-BC9C-4E2DFFCC0219}" type="parTrans" cxnId="{7267307C-FA92-42A9-A0E3-CED262FA470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15C7EED-73A4-4BEC-A40B-0FD0A2CC2578}" type="sibTrans" cxnId="{7267307C-FA92-42A9-A0E3-CED262FA470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E8CD10B-71D9-484C-A9B9-7578426B64D6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Boost the evidence-based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6FD4F71D-9D42-4830-AC2C-16BBD66B35F1}" type="parTrans" cxnId="{51EA982F-7332-465A-8AF2-CB57334AD14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3EF2B10-8571-4C1F-BC36-11D2DB1CB4A9}" type="sibTrans" cxnId="{51EA982F-7332-465A-8AF2-CB57334AD14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B941195-45F0-4E68-B5CC-D63E04B255EB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Pre-position data on a range of contextual, cultural and communication aspects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4DD106F3-AF6E-477F-BD02-07F533861F95}" type="parTrans" cxnId="{BF2D02ED-BF50-467B-BAD3-E19BA2D0282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8DCEFDE-564B-4EC0-AC22-04CAA34000C9}" type="sibTrans" cxnId="{BF2D02ED-BF50-467B-BAD3-E19BA2D0282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60D231E-8E1F-45A7-91E1-32B301A169A5}">
      <dgm:prSet phldrT="[Text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Surge Capacity Mechanism</a:t>
          </a:r>
          <a:endParaRPr lang="en-US" b="1" dirty="0">
            <a:latin typeface="Calibri" panose="020F0502020204030204" pitchFamily="34" charset="0"/>
          </a:endParaRPr>
        </a:p>
      </dgm:t>
    </dgm:pt>
    <dgm:pt modelId="{586305F5-3FF5-43A2-9B17-CEDFBCDE034B}" type="parTrans" cxnId="{16831AEE-0CE3-454C-BA5D-2CC74DDF1C9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A4D1F6D-5E55-445C-87A3-15FEC26B3F4A}" type="sibTrans" cxnId="{16831AEE-0CE3-454C-BA5D-2CC74DDF1C9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A7AE936-99B1-485D-B855-0E7C4CFE8EA3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Regional hubs and country specific capacity and partners for mobilization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D5C96EB6-3EDF-4D00-87E9-2B699B28E844}" type="parTrans" cxnId="{34DF5021-9980-43EB-833A-6A7A8236B1F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682C4BF-00E0-4974-812A-D452857F7B6A}" type="sibTrans" cxnId="{34DF5021-9980-43EB-833A-6A7A8236B1F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C802428-2B70-496C-8950-B6A4E6F20CAB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Developed globally with partners 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B7E7CBB8-02B2-46E3-BAA2-5F446ECF5FF5}" type="parTrans" cxnId="{8D465418-9D90-4C04-B3D8-DF12BBAFAB5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6C53FF6-CB1C-4FC1-AF9D-07597AD4A6C5}" type="sibTrans" cxnId="{8D465418-9D90-4C04-B3D8-DF12BBAFAB5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805C1B4-740E-4486-8272-AF1CE05BE2A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Outbreak Communication Capacity</a:t>
          </a:r>
          <a:endParaRPr lang="en-US" b="1" dirty="0">
            <a:latin typeface="Calibri" panose="020F0502020204030204" pitchFamily="34" charset="0"/>
          </a:endParaRPr>
        </a:p>
      </dgm:t>
    </dgm:pt>
    <dgm:pt modelId="{2BBCEB67-CCF5-415F-8DFA-A5E1D9DE50EF}" type="parTrans" cxnId="{90A8AF30-F322-4F9C-8B42-0022FA68D49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9557FC2-C6EF-4DED-9F2F-FAFF336B3F3A}" type="sibTrans" cxnId="{90A8AF30-F322-4F9C-8B42-0022FA68D49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9721FCF-C03B-493E-AE23-3E5413552FF0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Internal to UNICEF through academic partnerships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114C2512-54A3-4310-9C27-DAAD055E9B51}" type="parTrans" cxnId="{8C06D739-F0F6-40AE-AABC-73B3157A8E2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3965B05-C20C-4087-800D-3337A9C21795}" type="sibTrans" cxnId="{8C06D739-F0F6-40AE-AABC-73B3157A8E2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C0DFD69-0325-41EF-8FC8-9DF63D4104F3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Expand through regional partnerships  </a:t>
          </a:r>
          <a:endParaRPr lang="en-US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6C19D812-AFBB-4091-BBF6-A36B211BBA85}" type="parTrans" cxnId="{0D61006D-6BC1-4B46-A1FD-984D35072A6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D667651-7400-45D4-82FA-D313DC8CE506}" type="sibTrans" cxnId="{0D61006D-6BC1-4B46-A1FD-984D35072A6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AF7D824-FC42-4AE9-813A-43087425F4F4}" type="pres">
      <dgm:prSet presAssocID="{8A565228-2FAD-4292-A8A5-CCA0B0F777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9A0E04-D6D5-44EE-BE10-A6DA5F8E1FE1}" type="pres">
      <dgm:prSet presAssocID="{DB576EB8-13D7-4A3B-BD26-2C5885DE473E}" presName="linNode" presStyleCnt="0"/>
      <dgm:spPr/>
    </dgm:pt>
    <dgm:pt modelId="{BCF8BCA7-AB3D-4F46-A8B9-0BE4632C1281}" type="pres">
      <dgm:prSet presAssocID="{DB576EB8-13D7-4A3B-BD26-2C5885DE473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D9744-BD92-463D-964C-FF711FDD8875}" type="pres">
      <dgm:prSet presAssocID="{DB576EB8-13D7-4A3B-BD26-2C5885DE473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38564-9E93-47DE-A398-8EF41A474703}" type="pres">
      <dgm:prSet presAssocID="{9252A2A8-EEDC-4FF3-9197-05E681BEF34B}" presName="spacing" presStyleCnt="0"/>
      <dgm:spPr/>
    </dgm:pt>
    <dgm:pt modelId="{DC153544-547C-402B-AD69-1EF2C1BA4928}" type="pres">
      <dgm:prSet presAssocID="{3DDE8721-9218-4B4C-8AC9-AAADC32EDC02}" presName="linNode" presStyleCnt="0"/>
      <dgm:spPr/>
    </dgm:pt>
    <dgm:pt modelId="{80EEF9FA-7CC8-442B-B6C6-4AAD72B7EBF6}" type="pres">
      <dgm:prSet presAssocID="{3DDE8721-9218-4B4C-8AC9-AAADC32EDC0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F5ADE-93B6-4F6F-99F9-F58302BFC8B2}" type="pres">
      <dgm:prSet presAssocID="{3DDE8721-9218-4B4C-8AC9-AAADC32EDC0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37135-E2A1-41BB-9F79-E1828CE5C2BC}" type="pres">
      <dgm:prSet presAssocID="{C15C7EED-73A4-4BEC-A40B-0FD0A2CC2578}" presName="spacing" presStyleCnt="0"/>
      <dgm:spPr/>
    </dgm:pt>
    <dgm:pt modelId="{31B4D1D5-E374-48FC-97F3-0BE104D32407}" type="pres">
      <dgm:prSet presAssocID="{F60D231E-8E1F-45A7-91E1-32B301A169A5}" presName="linNode" presStyleCnt="0"/>
      <dgm:spPr/>
    </dgm:pt>
    <dgm:pt modelId="{E993433C-4F22-48A3-8DFD-FD4E58270BD9}" type="pres">
      <dgm:prSet presAssocID="{F60D231E-8E1F-45A7-91E1-32B301A169A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AB719-F2D4-4FAB-ADD4-04C0A64ED74E}" type="pres">
      <dgm:prSet presAssocID="{F60D231E-8E1F-45A7-91E1-32B301A169A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7B402-D954-4B58-A06D-0BE7C37E47C3}" type="pres">
      <dgm:prSet presAssocID="{BA4D1F6D-5E55-445C-87A3-15FEC26B3F4A}" presName="spacing" presStyleCnt="0"/>
      <dgm:spPr/>
    </dgm:pt>
    <dgm:pt modelId="{94988E36-F978-4B15-AD21-F6E644229439}" type="pres">
      <dgm:prSet presAssocID="{E805C1B4-740E-4486-8272-AF1CE05BE2A2}" presName="linNode" presStyleCnt="0"/>
      <dgm:spPr/>
    </dgm:pt>
    <dgm:pt modelId="{AF165B98-F968-4A27-B244-B080E7A4165E}" type="pres">
      <dgm:prSet presAssocID="{E805C1B4-740E-4486-8272-AF1CE05BE2A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7CB1F-4BEA-4E77-A4C2-C491262F778C}" type="pres">
      <dgm:prSet presAssocID="{E805C1B4-740E-4486-8272-AF1CE05BE2A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06D739-F0F6-40AE-AABC-73B3157A8E24}" srcId="{E805C1B4-740E-4486-8272-AF1CE05BE2A2}" destId="{29721FCF-C03B-493E-AE23-3E5413552FF0}" srcOrd="0" destOrd="0" parTransId="{114C2512-54A3-4310-9C27-DAAD055E9B51}" sibTransId="{93965B05-C20C-4087-800D-3337A9C21795}"/>
    <dgm:cxn modelId="{51EA982F-7332-465A-8AF2-CB57334AD144}" srcId="{3DDE8721-9218-4B4C-8AC9-AAADC32EDC02}" destId="{AE8CD10B-71D9-484C-A9B9-7578426B64D6}" srcOrd="0" destOrd="0" parTransId="{6FD4F71D-9D42-4830-AC2C-16BBD66B35F1}" sibTransId="{13EF2B10-8571-4C1F-BC36-11D2DB1CB4A9}"/>
    <dgm:cxn modelId="{953AEE61-34EB-423E-B789-C08A77A20DD0}" type="presOf" srcId="{AA7AE936-99B1-485D-B855-0E7C4CFE8EA3}" destId="{4A0AB719-F2D4-4FAB-ADD4-04C0A64ED74E}" srcOrd="0" destOrd="1" presId="urn:microsoft.com/office/officeart/2005/8/layout/vList6"/>
    <dgm:cxn modelId="{DB25A425-5425-43FC-AC8D-9F634CB59909}" type="presOf" srcId="{0C0DFD69-0325-41EF-8FC8-9DF63D4104F3}" destId="{7AE7CB1F-4BEA-4E77-A4C2-C491262F778C}" srcOrd="0" destOrd="1" presId="urn:microsoft.com/office/officeart/2005/8/layout/vList6"/>
    <dgm:cxn modelId="{6DAB215E-AFC1-4470-8064-33CA35AC777B}" type="presOf" srcId="{DB576EB8-13D7-4A3B-BD26-2C5885DE473E}" destId="{BCF8BCA7-AB3D-4F46-A8B9-0BE4632C1281}" srcOrd="0" destOrd="0" presId="urn:microsoft.com/office/officeart/2005/8/layout/vList6"/>
    <dgm:cxn modelId="{BF2D02ED-BF50-467B-BAD3-E19BA2D02829}" srcId="{3DDE8721-9218-4B4C-8AC9-AAADC32EDC02}" destId="{5B941195-45F0-4E68-B5CC-D63E04B255EB}" srcOrd="1" destOrd="0" parTransId="{4DD106F3-AF6E-477F-BD02-07F533861F95}" sibTransId="{28DCEFDE-564B-4EC0-AC22-04CAA34000C9}"/>
    <dgm:cxn modelId="{D9D8FA2F-6494-4DFC-AC7B-1AD9003FEDFC}" srcId="{8A565228-2FAD-4292-A8A5-CCA0B0F7773C}" destId="{DB576EB8-13D7-4A3B-BD26-2C5885DE473E}" srcOrd="0" destOrd="0" parTransId="{8C5732F0-268C-4FCD-830B-131264861453}" sibTransId="{9252A2A8-EEDC-4FF3-9197-05E681BEF34B}"/>
    <dgm:cxn modelId="{0D61006D-6BC1-4B46-A1FD-984D35072A64}" srcId="{E805C1B4-740E-4486-8272-AF1CE05BE2A2}" destId="{0C0DFD69-0325-41EF-8FC8-9DF63D4104F3}" srcOrd="1" destOrd="0" parTransId="{6C19D812-AFBB-4091-BBF6-A36B211BBA85}" sibTransId="{BD667651-7400-45D4-82FA-D313DC8CE506}"/>
    <dgm:cxn modelId="{BC358DCA-1E00-412D-972F-6EA640B1A3E9}" type="presOf" srcId="{3DDE8721-9218-4B4C-8AC9-AAADC32EDC02}" destId="{80EEF9FA-7CC8-442B-B6C6-4AAD72B7EBF6}" srcOrd="0" destOrd="0" presId="urn:microsoft.com/office/officeart/2005/8/layout/vList6"/>
    <dgm:cxn modelId="{8D465418-9D90-4C04-B3D8-DF12BBAFAB51}" srcId="{F60D231E-8E1F-45A7-91E1-32B301A169A5}" destId="{9C802428-2B70-496C-8950-B6A4E6F20CAB}" srcOrd="0" destOrd="0" parTransId="{B7E7CBB8-02B2-46E3-BAA2-5F446ECF5FF5}" sibTransId="{16C53FF6-CB1C-4FC1-AF9D-07597AD4A6C5}"/>
    <dgm:cxn modelId="{CCF0AB3B-102B-42FC-B7C4-2ADD83C0F793}" type="presOf" srcId="{9C802428-2B70-496C-8950-B6A4E6F20CAB}" destId="{4A0AB719-F2D4-4FAB-ADD4-04C0A64ED74E}" srcOrd="0" destOrd="0" presId="urn:microsoft.com/office/officeart/2005/8/layout/vList6"/>
    <dgm:cxn modelId="{7E83DFC8-5350-4D6F-8535-A22E58A99691}" type="presOf" srcId="{AFA53CD9-7A02-43C9-86CC-58B54EFA1BF6}" destId="{D11D9744-BD92-463D-964C-FF711FDD8875}" srcOrd="0" destOrd="0" presId="urn:microsoft.com/office/officeart/2005/8/layout/vList6"/>
    <dgm:cxn modelId="{33F65810-DA3D-4729-BC93-D042BF553A86}" type="presOf" srcId="{F60D231E-8E1F-45A7-91E1-32B301A169A5}" destId="{E993433C-4F22-48A3-8DFD-FD4E58270BD9}" srcOrd="0" destOrd="0" presId="urn:microsoft.com/office/officeart/2005/8/layout/vList6"/>
    <dgm:cxn modelId="{34DF5021-9980-43EB-833A-6A7A8236B1F9}" srcId="{F60D231E-8E1F-45A7-91E1-32B301A169A5}" destId="{AA7AE936-99B1-485D-B855-0E7C4CFE8EA3}" srcOrd="1" destOrd="0" parTransId="{D5C96EB6-3EDF-4D00-87E9-2B699B28E844}" sibTransId="{7682C4BF-00E0-4974-812A-D452857F7B6A}"/>
    <dgm:cxn modelId="{8DA20D58-8225-4103-802F-228B70DA50A3}" type="presOf" srcId="{8A565228-2FAD-4292-A8A5-CCA0B0F7773C}" destId="{DAF7D824-FC42-4AE9-813A-43087425F4F4}" srcOrd="0" destOrd="0" presId="urn:microsoft.com/office/officeart/2005/8/layout/vList6"/>
    <dgm:cxn modelId="{7267307C-FA92-42A9-A0E3-CED262FA4700}" srcId="{8A565228-2FAD-4292-A8A5-CCA0B0F7773C}" destId="{3DDE8721-9218-4B4C-8AC9-AAADC32EDC02}" srcOrd="1" destOrd="0" parTransId="{C1832511-904E-4835-BC9C-4E2DFFCC0219}" sibTransId="{C15C7EED-73A4-4BEC-A40B-0FD0A2CC2578}"/>
    <dgm:cxn modelId="{C1835138-F81D-48EB-9E17-1B5576DCBFDC}" type="presOf" srcId="{29721FCF-C03B-493E-AE23-3E5413552FF0}" destId="{7AE7CB1F-4BEA-4E77-A4C2-C491262F778C}" srcOrd="0" destOrd="0" presId="urn:microsoft.com/office/officeart/2005/8/layout/vList6"/>
    <dgm:cxn modelId="{461E0764-C4D2-4A03-8612-2D9E5A788973}" srcId="{DB576EB8-13D7-4A3B-BD26-2C5885DE473E}" destId="{AFA53CD9-7A02-43C9-86CC-58B54EFA1BF6}" srcOrd="0" destOrd="0" parTransId="{98895987-E9A2-4C70-B774-4E406CD99B83}" sibTransId="{8C547D51-B3F2-4B18-B9B5-F8CB75DD4754}"/>
    <dgm:cxn modelId="{9EB5D081-15A9-4C42-BE79-1D7D46ADC9CA}" type="presOf" srcId="{5C9120C8-1825-46BC-A299-9510739E27A6}" destId="{D11D9744-BD92-463D-964C-FF711FDD8875}" srcOrd="0" destOrd="1" presId="urn:microsoft.com/office/officeart/2005/8/layout/vList6"/>
    <dgm:cxn modelId="{E0C3CD57-B05F-452B-94F5-505ECFDE1495}" type="presOf" srcId="{AE8CD10B-71D9-484C-A9B9-7578426B64D6}" destId="{A20F5ADE-93B6-4F6F-99F9-F58302BFC8B2}" srcOrd="0" destOrd="0" presId="urn:microsoft.com/office/officeart/2005/8/layout/vList6"/>
    <dgm:cxn modelId="{F37AEE0F-4AF2-47BA-8D04-24BA657CEED8}" type="presOf" srcId="{E805C1B4-740E-4486-8272-AF1CE05BE2A2}" destId="{AF165B98-F968-4A27-B244-B080E7A4165E}" srcOrd="0" destOrd="0" presId="urn:microsoft.com/office/officeart/2005/8/layout/vList6"/>
    <dgm:cxn modelId="{90A8AF30-F322-4F9C-8B42-0022FA68D49B}" srcId="{8A565228-2FAD-4292-A8A5-CCA0B0F7773C}" destId="{E805C1B4-740E-4486-8272-AF1CE05BE2A2}" srcOrd="3" destOrd="0" parTransId="{2BBCEB67-CCF5-415F-8DFA-A5E1D9DE50EF}" sibTransId="{59557FC2-C6EF-4DED-9F2F-FAFF336B3F3A}"/>
    <dgm:cxn modelId="{8C3A1494-D6EA-4E7B-B87C-DB85510065F9}" type="presOf" srcId="{5B941195-45F0-4E68-B5CC-D63E04B255EB}" destId="{A20F5ADE-93B6-4F6F-99F9-F58302BFC8B2}" srcOrd="0" destOrd="1" presId="urn:microsoft.com/office/officeart/2005/8/layout/vList6"/>
    <dgm:cxn modelId="{ECA06C86-151C-4412-B9F4-9751910ECC98}" srcId="{DB576EB8-13D7-4A3B-BD26-2C5885DE473E}" destId="{5C9120C8-1825-46BC-A299-9510739E27A6}" srcOrd="1" destOrd="0" parTransId="{D90BFC4A-F8B7-4C7E-BA28-98C48725A199}" sibTransId="{E23C769F-DC05-4200-9A0A-BC081B60E9AE}"/>
    <dgm:cxn modelId="{16831AEE-0CE3-454C-BA5D-2CC74DDF1C9C}" srcId="{8A565228-2FAD-4292-A8A5-CCA0B0F7773C}" destId="{F60D231E-8E1F-45A7-91E1-32B301A169A5}" srcOrd="2" destOrd="0" parTransId="{586305F5-3FF5-43A2-9B17-CEDFBCDE034B}" sibTransId="{BA4D1F6D-5E55-445C-87A3-15FEC26B3F4A}"/>
    <dgm:cxn modelId="{10DF3C6A-CB3C-47B6-8349-C8EF54099C46}" type="presParOf" srcId="{DAF7D824-FC42-4AE9-813A-43087425F4F4}" destId="{7E9A0E04-D6D5-44EE-BE10-A6DA5F8E1FE1}" srcOrd="0" destOrd="0" presId="urn:microsoft.com/office/officeart/2005/8/layout/vList6"/>
    <dgm:cxn modelId="{579BB139-815B-4814-BCAF-0C05EAD1925D}" type="presParOf" srcId="{7E9A0E04-D6D5-44EE-BE10-A6DA5F8E1FE1}" destId="{BCF8BCA7-AB3D-4F46-A8B9-0BE4632C1281}" srcOrd="0" destOrd="0" presId="urn:microsoft.com/office/officeart/2005/8/layout/vList6"/>
    <dgm:cxn modelId="{636B4C97-A687-4673-AA15-514F3F4CEF65}" type="presParOf" srcId="{7E9A0E04-D6D5-44EE-BE10-A6DA5F8E1FE1}" destId="{D11D9744-BD92-463D-964C-FF711FDD8875}" srcOrd="1" destOrd="0" presId="urn:microsoft.com/office/officeart/2005/8/layout/vList6"/>
    <dgm:cxn modelId="{E751C9DA-C683-4898-AA34-AAE0BBBB5857}" type="presParOf" srcId="{DAF7D824-FC42-4AE9-813A-43087425F4F4}" destId="{8A738564-9E93-47DE-A398-8EF41A474703}" srcOrd="1" destOrd="0" presId="urn:microsoft.com/office/officeart/2005/8/layout/vList6"/>
    <dgm:cxn modelId="{8E6D54CE-7C93-411B-B597-1A54A914DC2C}" type="presParOf" srcId="{DAF7D824-FC42-4AE9-813A-43087425F4F4}" destId="{DC153544-547C-402B-AD69-1EF2C1BA4928}" srcOrd="2" destOrd="0" presId="urn:microsoft.com/office/officeart/2005/8/layout/vList6"/>
    <dgm:cxn modelId="{4BE19345-16D4-479A-8160-A054B8CFBAF7}" type="presParOf" srcId="{DC153544-547C-402B-AD69-1EF2C1BA4928}" destId="{80EEF9FA-7CC8-442B-B6C6-4AAD72B7EBF6}" srcOrd="0" destOrd="0" presId="urn:microsoft.com/office/officeart/2005/8/layout/vList6"/>
    <dgm:cxn modelId="{E6868E52-995E-4AE5-9C82-52706FA6BD96}" type="presParOf" srcId="{DC153544-547C-402B-AD69-1EF2C1BA4928}" destId="{A20F5ADE-93B6-4F6F-99F9-F58302BFC8B2}" srcOrd="1" destOrd="0" presId="urn:microsoft.com/office/officeart/2005/8/layout/vList6"/>
    <dgm:cxn modelId="{43DD02B3-59E5-41BD-B173-B195587E86E6}" type="presParOf" srcId="{DAF7D824-FC42-4AE9-813A-43087425F4F4}" destId="{70E37135-E2A1-41BB-9F79-E1828CE5C2BC}" srcOrd="3" destOrd="0" presId="urn:microsoft.com/office/officeart/2005/8/layout/vList6"/>
    <dgm:cxn modelId="{445E9BE7-42EB-410D-A495-1993BF942053}" type="presParOf" srcId="{DAF7D824-FC42-4AE9-813A-43087425F4F4}" destId="{31B4D1D5-E374-48FC-97F3-0BE104D32407}" srcOrd="4" destOrd="0" presId="urn:microsoft.com/office/officeart/2005/8/layout/vList6"/>
    <dgm:cxn modelId="{FEC02C3E-FF29-425A-A1ED-B3DD8CD88408}" type="presParOf" srcId="{31B4D1D5-E374-48FC-97F3-0BE104D32407}" destId="{E993433C-4F22-48A3-8DFD-FD4E58270BD9}" srcOrd="0" destOrd="0" presId="urn:microsoft.com/office/officeart/2005/8/layout/vList6"/>
    <dgm:cxn modelId="{67445504-9E0B-459C-917A-78BD16595577}" type="presParOf" srcId="{31B4D1D5-E374-48FC-97F3-0BE104D32407}" destId="{4A0AB719-F2D4-4FAB-ADD4-04C0A64ED74E}" srcOrd="1" destOrd="0" presId="urn:microsoft.com/office/officeart/2005/8/layout/vList6"/>
    <dgm:cxn modelId="{253B7532-0C49-4F25-93A9-778936D39ED5}" type="presParOf" srcId="{DAF7D824-FC42-4AE9-813A-43087425F4F4}" destId="{27E7B402-D954-4B58-A06D-0BE7C37E47C3}" srcOrd="5" destOrd="0" presId="urn:microsoft.com/office/officeart/2005/8/layout/vList6"/>
    <dgm:cxn modelId="{1FE84F06-B3A9-435A-9AD1-97E4EE64D7ED}" type="presParOf" srcId="{DAF7D824-FC42-4AE9-813A-43087425F4F4}" destId="{94988E36-F978-4B15-AD21-F6E644229439}" srcOrd="6" destOrd="0" presId="urn:microsoft.com/office/officeart/2005/8/layout/vList6"/>
    <dgm:cxn modelId="{9A6B9D1B-FA2A-4EFA-941D-C87A5DE63245}" type="presParOf" srcId="{94988E36-F978-4B15-AD21-F6E644229439}" destId="{AF165B98-F968-4A27-B244-B080E7A4165E}" srcOrd="0" destOrd="0" presId="urn:microsoft.com/office/officeart/2005/8/layout/vList6"/>
    <dgm:cxn modelId="{5B225423-BCD6-4B3F-9C77-3C926AF64F9B}" type="presParOf" srcId="{94988E36-F978-4B15-AD21-F6E644229439}" destId="{7AE7CB1F-4BEA-4E77-A4C2-C491262F77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D9744-BD92-463D-964C-FF711FDD8875}">
      <dsp:nvSpPr>
        <dsp:cNvPr id="0" name=""/>
        <dsp:cNvSpPr/>
      </dsp:nvSpPr>
      <dsp:spPr>
        <a:xfrm>
          <a:off x="3505200" y="1384"/>
          <a:ext cx="525780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Coordinated with Clusters/IASC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UN agencies/ INGOs/Networks 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3505200" y="138641"/>
        <a:ext cx="4846030" cy="823539"/>
      </dsp:txXfrm>
    </dsp:sp>
    <dsp:sp modelId="{BCF8BCA7-AB3D-4F46-A8B9-0BE4632C1281}">
      <dsp:nvSpPr>
        <dsp:cNvPr id="0" name=""/>
        <dsp:cNvSpPr/>
      </dsp:nvSpPr>
      <dsp:spPr>
        <a:xfrm>
          <a:off x="0" y="1384"/>
          <a:ext cx="3505200" cy="10980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anose="020F0502020204030204" pitchFamily="34" charset="0"/>
            </a:rPr>
            <a:t>Humanitarian Architecture (Common Services Platform)</a:t>
          </a:r>
          <a:endParaRPr lang="en-US" sz="2100" b="1" kern="1200" dirty="0">
            <a:latin typeface="Calibri" panose="020F0502020204030204" pitchFamily="34" charset="0"/>
          </a:endParaRPr>
        </a:p>
      </dsp:txBody>
      <dsp:txXfrm>
        <a:off x="53603" y="54987"/>
        <a:ext cx="3397994" cy="990847"/>
      </dsp:txXfrm>
    </dsp:sp>
    <dsp:sp modelId="{A20F5ADE-93B6-4F6F-99F9-F58302BFC8B2}">
      <dsp:nvSpPr>
        <dsp:cNvPr id="0" name=""/>
        <dsp:cNvSpPr/>
      </dsp:nvSpPr>
      <dsp:spPr>
        <a:xfrm>
          <a:off x="3505200" y="1209243"/>
          <a:ext cx="525780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Boost the evidence-based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Pre-position data on a range of contextual, cultural and communication aspects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3505200" y="1346500"/>
        <a:ext cx="4846030" cy="823539"/>
      </dsp:txXfrm>
    </dsp:sp>
    <dsp:sp modelId="{80EEF9FA-7CC8-442B-B6C6-4AAD72B7EBF6}">
      <dsp:nvSpPr>
        <dsp:cNvPr id="0" name=""/>
        <dsp:cNvSpPr/>
      </dsp:nvSpPr>
      <dsp:spPr>
        <a:xfrm>
          <a:off x="0" y="1209243"/>
          <a:ext cx="3505200" cy="1098053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anose="020F0502020204030204" pitchFamily="34" charset="0"/>
            </a:rPr>
            <a:t>Social Sciences/Anthropology Research Platform</a:t>
          </a:r>
          <a:endParaRPr lang="en-US" sz="2100" b="1" kern="1200" dirty="0">
            <a:latin typeface="Calibri" panose="020F0502020204030204" pitchFamily="34" charset="0"/>
          </a:endParaRPr>
        </a:p>
      </dsp:txBody>
      <dsp:txXfrm>
        <a:off x="53603" y="1262846"/>
        <a:ext cx="3397994" cy="990847"/>
      </dsp:txXfrm>
    </dsp:sp>
    <dsp:sp modelId="{4A0AB719-F2D4-4FAB-ADD4-04C0A64ED74E}">
      <dsp:nvSpPr>
        <dsp:cNvPr id="0" name=""/>
        <dsp:cNvSpPr/>
      </dsp:nvSpPr>
      <dsp:spPr>
        <a:xfrm>
          <a:off x="3505200" y="2417102"/>
          <a:ext cx="525780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Developed globally with partners 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Regional hubs and country specific capacity and partners for mobilization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3505200" y="2554359"/>
        <a:ext cx="4846030" cy="823539"/>
      </dsp:txXfrm>
    </dsp:sp>
    <dsp:sp modelId="{E993433C-4F22-48A3-8DFD-FD4E58270BD9}">
      <dsp:nvSpPr>
        <dsp:cNvPr id="0" name=""/>
        <dsp:cNvSpPr/>
      </dsp:nvSpPr>
      <dsp:spPr>
        <a:xfrm>
          <a:off x="0" y="2417102"/>
          <a:ext cx="3505200" cy="1098053"/>
        </a:xfrm>
        <a:prstGeom prst="round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anose="020F0502020204030204" pitchFamily="34" charset="0"/>
            </a:rPr>
            <a:t>Surge Capacity Mechanism</a:t>
          </a:r>
          <a:endParaRPr lang="en-US" sz="2100" b="1" kern="1200" dirty="0">
            <a:latin typeface="Calibri" panose="020F0502020204030204" pitchFamily="34" charset="0"/>
          </a:endParaRPr>
        </a:p>
      </dsp:txBody>
      <dsp:txXfrm>
        <a:off x="53603" y="2470705"/>
        <a:ext cx="3397994" cy="990847"/>
      </dsp:txXfrm>
    </dsp:sp>
    <dsp:sp modelId="{7AE7CB1F-4BEA-4E77-A4C2-C491262F778C}">
      <dsp:nvSpPr>
        <dsp:cNvPr id="0" name=""/>
        <dsp:cNvSpPr/>
      </dsp:nvSpPr>
      <dsp:spPr>
        <a:xfrm>
          <a:off x="3505200" y="3624961"/>
          <a:ext cx="525780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Internal to UNICEF through academic partnerships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Expand through regional partnerships  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3505200" y="3762218"/>
        <a:ext cx="4846030" cy="823539"/>
      </dsp:txXfrm>
    </dsp:sp>
    <dsp:sp modelId="{AF165B98-F968-4A27-B244-B080E7A4165E}">
      <dsp:nvSpPr>
        <dsp:cNvPr id="0" name=""/>
        <dsp:cNvSpPr/>
      </dsp:nvSpPr>
      <dsp:spPr>
        <a:xfrm>
          <a:off x="0" y="3624961"/>
          <a:ext cx="3505200" cy="1098053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anose="020F0502020204030204" pitchFamily="34" charset="0"/>
            </a:rPr>
            <a:t>Outbreak Communication Capacity</a:t>
          </a:r>
          <a:endParaRPr lang="en-US" sz="2100" b="1" kern="1200" dirty="0">
            <a:latin typeface="Calibri" panose="020F0502020204030204" pitchFamily="34" charset="0"/>
          </a:endParaRPr>
        </a:p>
      </dsp:txBody>
      <dsp:txXfrm>
        <a:off x="53603" y="3678564"/>
        <a:ext cx="3397994" cy="990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D9744-BD92-463D-964C-FF711FDD8875}">
      <dsp:nvSpPr>
        <dsp:cNvPr id="0" name=""/>
        <dsp:cNvSpPr/>
      </dsp:nvSpPr>
      <dsp:spPr>
        <a:xfrm>
          <a:off x="3505200" y="1384"/>
          <a:ext cx="525780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Coordinated with Clusters/IASC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UN agencies/ INGOs/Networks 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3505200" y="138641"/>
        <a:ext cx="4846030" cy="823539"/>
      </dsp:txXfrm>
    </dsp:sp>
    <dsp:sp modelId="{BCF8BCA7-AB3D-4F46-A8B9-0BE4632C1281}">
      <dsp:nvSpPr>
        <dsp:cNvPr id="0" name=""/>
        <dsp:cNvSpPr/>
      </dsp:nvSpPr>
      <dsp:spPr>
        <a:xfrm>
          <a:off x="0" y="1384"/>
          <a:ext cx="3505200" cy="10980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anose="020F0502020204030204" pitchFamily="34" charset="0"/>
            </a:rPr>
            <a:t>Humanitarian Architecture (Common Services Platform)</a:t>
          </a:r>
          <a:endParaRPr lang="en-US" sz="2100" b="1" kern="1200" dirty="0">
            <a:latin typeface="Calibri" panose="020F0502020204030204" pitchFamily="34" charset="0"/>
          </a:endParaRPr>
        </a:p>
      </dsp:txBody>
      <dsp:txXfrm>
        <a:off x="53603" y="54987"/>
        <a:ext cx="3397994" cy="990847"/>
      </dsp:txXfrm>
    </dsp:sp>
    <dsp:sp modelId="{A20F5ADE-93B6-4F6F-99F9-F58302BFC8B2}">
      <dsp:nvSpPr>
        <dsp:cNvPr id="0" name=""/>
        <dsp:cNvSpPr/>
      </dsp:nvSpPr>
      <dsp:spPr>
        <a:xfrm>
          <a:off x="3505200" y="1209243"/>
          <a:ext cx="525780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Boost the evidence-based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Pre-position data on a range of contextual, cultural and communication aspects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3505200" y="1346500"/>
        <a:ext cx="4846030" cy="823539"/>
      </dsp:txXfrm>
    </dsp:sp>
    <dsp:sp modelId="{80EEF9FA-7CC8-442B-B6C6-4AAD72B7EBF6}">
      <dsp:nvSpPr>
        <dsp:cNvPr id="0" name=""/>
        <dsp:cNvSpPr/>
      </dsp:nvSpPr>
      <dsp:spPr>
        <a:xfrm>
          <a:off x="0" y="1209243"/>
          <a:ext cx="3505200" cy="1098053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anose="020F0502020204030204" pitchFamily="34" charset="0"/>
            </a:rPr>
            <a:t>Social Sciences/Anthropology Research Platform</a:t>
          </a:r>
          <a:endParaRPr lang="en-US" sz="2100" b="1" kern="1200" dirty="0">
            <a:latin typeface="Calibri" panose="020F0502020204030204" pitchFamily="34" charset="0"/>
          </a:endParaRPr>
        </a:p>
      </dsp:txBody>
      <dsp:txXfrm>
        <a:off x="53603" y="1262846"/>
        <a:ext cx="3397994" cy="990847"/>
      </dsp:txXfrm>
    </dsp:sp>
    <dsp:sp modelId="{4A0AB719-F2D4-4FAB-ADD4-04C0A64ED74E}">
      <dsp:nvSpPr>
        <dsp:cNvPr id="0" name=""/>
        <dsp:cNvSpPr/>
      </dsp:nvSpPr>
      <dsp:spPr>
        <a:xfrm>
          <a:off x="3505200" y="2417102"/>
          <a:ext cx="525780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Developed globally with partners 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Regional hubs and country specific capacity and partners for mobilization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3505200" y="2554359"/>
        <a:ext cx="4846030" cy="823539"/>
      </dsp:txXfrm>
    </dsp:sp>
    <dsp:sp modelId="{E993433C-4F22-48A3-8DFD-FD4E58270BD9}">
      <dsp:nvSpPr>
        <dsp:cNvPr id="0" name=""/>
        <dsp:cNvSpPr/>
      </dsp:nvSpPr>
      <dsp:spPr>
        <a:xfrm>
          <a:off x="0" y="2417102"/>
          <a:ext cx="3505200" cy="1098053"/>
        </a:xfrm>
        <a:prstGeom prst="round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anose="020F0502020204030204" pitchFamily="34" charset="0"/>
            </a:rPr>
            <a:t>Surge Capacity Mechanism</a:t>
          </a:r>
          <a:endParaRPr lang="en-US" sz="2100" b="1" kern="1200" dirty="0">
            <a:latin typeface="Calibri" panose="020F0502020204030204" pitchFamily="34" charset="0"/>
          </a:endParaRPr>
        </a:p>
      </dsp:txBody>
      <dsp:txXfrm>
        <a:off x="53603" y="2470705"/>
        <a:ext cx="3397994" cy="990847"/>
      </dsp:txXfrm>
    </dsp:sp>
    <dsp:sp modelId="{7AE7CB1F-4BEA-4E77-A4C2-C491262F778C}">
      <dsp:nvSpPr>
        <dsp:cNvPr id="0" name=""/>
        <dsp:cNvSpPr/>
      </dsp:nvSpPr>
      <dsp:spPr>
        <a:xfrm>
          <a:off x="3505200" y="3624961"/>
          <a:ext cx="525780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Internal to UNICEF through academic partnerships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Expand through regional partnerships  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3505200" y="3762218"/>
        <a:ext cx="4846030" cy="823539"/>
      </dsp:txXfrm>
    </dsp:sp>
    <dsp:sp modelId="{AF165B98-F968-4A27-B244-B080E7A4165E}">
      <dsp:nvSpPr>
        <dsp:cNvPr id="0" name=""/>
        <dsp:cNvSpPr/>
      </dsp:nvSpPr>
      <dsp:spPr>
        <a:xfrm>
          <a:off x="0" y="3624961"/>
          <a:ext cx="3505200" cy="1098053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anose="020F0502020204030204" pitchFamily="34" charset="0"/>
            </a:rPr>
            <a:t>Outbreak Communication Capacity</a:t>
          </a:r>
          <a:endParaRPr lang="en-US" sz="2100" b="1" kern="1200" dirty="0">
            <a:latin typeface="Calibri" panose="020F0502020204030204" pitchFamily="34" charset="0"/>
          </a:endParaRPr>
        </a:p>
      </dsp:txBody>
      <dsp:txXfrm>
        <a:off x="53603" y="3678564"/>
        <a:ext cx="3397994" cy="990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CAF8-F3D2-452B-B86F-E4BB002462B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55F38-F7C6-4F61-9F7F-CE510D0D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96718-2B1B-40A8-AEA8-BE1C6683DD3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40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/>
              <a:t>Please note: </a:t>
            </a:r>
            <a:r>
              <a:rPr lang="en-GB" sz="1600" b="0" dirty="0" smtClean="0"/>
              <a:t>The IFRC is as “Cluster</a:t>
            </a:r>
            <a:r>
              <a:rPr lang="en-GB" sz="1600" b="0" baseline="0" dirty="0" smtClean="0"/>
              <a:t> Convener” is </a:t>
            </a:r>
            <a:r>
              <a:rPr lang="en-GB" sz="1600" b="0" u="sng" baseline="0" dirty="0" smtClean="0"/>
              <a:t>not</a:t>
            </a:r>
            <a:r>
              <a:rPr lang="en-GB" sz="1600" b="0" baseline="0" dirty="0" smtClean="0"/>
              <a:t> accountable o the UN and </a:t>
            </a:r>
            <a:r>
              <a:rPr lang="en-GB" sz="1600" b="0" u="sng" baseline="0" dirty="0" smtClean="0"/>
              <a:t>not</a:t>
            </a:r>
            <a:r>
              <a:rPr lang="en-GB" sz="1600" b="0" baseline="0" dirty="0" smtClean="0"/>
              <a:t> a provider of last resort</a:t>
            </a:r>
            <a:r>
              <a:rPr lang="en-GB" sz="1600" b="0" dirty="0" smtClean="0"/>
              <a:t>, because of the independence</a:t>
            </a:r>
            <a:r>
              <a:rPr lang="en-GB" sz="1600" b="0" baseline="0" dirty="0" smtClean="0"/>
              <a:t> of the Red Cross Red Crescent Movement. We will talk about this more, later in the presentation.</a:t>
            </a:r>
            <a:endParaRPr lang="en-GB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8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E799-12DD-4DC0-B501-0F974C65C3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1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Coordination mechanism</a:t>
            </a:r>
          </a:p>
          <a:p>
            <a:r>
              <a:rPr lang="en-US" dirty="0" smtClean="0"/>
              <a:t>Social Sciences/Anthropology Research Platform</a:t>
            </a:r>
          </a:p>
          <a:p>
            <a:r>
              <a:rPr lang="en-US" dirty="0" smtClean="0"/>
              <a:t>Surge Capacity Mechanism with Regional/Country Capacity on Communication/C4D in Humanitarian Action</a:t>
            </a:r>
          </a:p>
          <a:p>
            <a:r>
              <a:rPr lang="en-US" dirty="0" smtClean="0"/>
              <a:t>Outbreak Communication Capacity – internal and external focused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F580-764D-4F91-ADC5-5EBB3167F84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30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Coordination mechanism</a:t>
            </a:r>
          </a:p>
          <a:p>
            <a:r>
              <a:rPr lang="en-US" dirty="0" smtClean="0"/>
              <a:t>Social Sciences/Anthropology Research Platform</a:t>
            </a:r>
          </a:p>
          <a:p>
            <a:r>
              <a:rPr lang="en-US" dirty="0" smtClean="0"/>
              <a:t>Surge Capacity Mechanism with Regional/Country Capacity on Communication/C4D in Humanitarian Action</a:t>
            </a:r>
          </a:p>
          <a:p>
            <a:r>
              <a:rPr lang="en-US" dirty="0" smtClean="0"/>
              <a:t>Outbreak Communication Capacity – internal and external focused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F580-764D-4F91-ADC5-5EBB3167F84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8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937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58433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Strengthening Emergency Response through </a:t>
            </a:r>
            <a:r>
              <a:rPr lang="en-US" sz="2400" b="1" dirty="0" smtClean="0">
                <a:solidFill>
                  <a:schemeClr val="bg1"/>
                </a:solidFill>
              </a:rPr>
              <a:t>SBCC: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New Directions and Opportunities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7764" y="2057400"/>
            <a:ext cx="2726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Rafael Obregon, Chief, Communication for Development Section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UNICEF, NY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10452" y="596751"/>
            <a:ext cx="453354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Calibri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4347" y="-465902"/>
            <a:ext cx="8892209" cy="170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 smtClean="0">
              <a:solidFill>
                <a:srgbClr val="00B0F0"/>
              </a:solidFill>
            </a:endParaRPr>
          </a:p>
          <a:p>
            <a:endParaRPr lang="en-US" sz="14400" b="1" dirty="0" smtClean="0">
              <a:solidFill>
                <a:srgbClr val="00B0F0"/>
              </a:solidFill>
            </a:endParaRPr>
          </a:p>
          <a:p>
            <a:endParaRPr lang="en-US" sz="14400" b="1" dirty="0">
              <a:solidFill>
                <a:srgbClr val="00B0F0"/>
              </a:solidFill>
            </a:endParaRPr>
          </a:p>
          <a:p>
            <a:endParaRPr lang="en-US" sz="14400" b="1" dirty="0" smtClean="0">
              <a:solidFill>
                <a:srgbClr val="00B0F0"/>
              </a:solidFill>
            </a:endParaRPr>
          </a:p>
          <a:p>
            <a:endParaRPr lang="en-US" sz="14400" b="1" dirty="0">
              <a:solidFill>
                <a:srgbClr val="00B0F0"/>
              </a:solidFill>
            </a:endParaRPr>
          </a:p>
          <a:p>
            <a:endParaRPr lang="en-US" sz="14400" b="1" dirty="0" smtClean="0">
              <a:solidFill>
                <a:srgbClr val="00B0F0"/>
              </a:solidFill>
            </a:endParaRPr>
          </a:p>
          <a:p>
            <a:endParaRPr lang="en-US" sz="14400" b="1" dirty="0">
              <a:solidFill>
                <a:srgbClr val="00B0F0"/>
              </a:solidFill>
            </a:endParaRPr>
          </a:p>
          <a:p>
            <a:endParaRPr lang="en-US" sz="14400" b="1" dirty="0" smtClean="0">
              <a:solidFill>
                <a:srgbClr val="00B0F0"/>
              </a:solidFill>
            </a:endParaRPr>
          </a:p>
          <a:p>
            <a:endParaRPr lang="en-US" sz="14400" b="1" dirty="0">
              <a:solidFill>
                <a:srgbClr val="00B0F0"/>
              </a:solidFill>
            </a:endParaRPr>
          </a:p>
          <a:p>
            <a:endParaRPr lang="en-US" sz="14400" b="1" dirty="0" smtClean="0">
              <a:solidFill>
                <a:srgbClr val="00B0F0"/>
              </a:solidFill>
            </a:endParaRPr>
          </a:p>
          <a:p>
            <a:endParaRPr lang="en-US" sz="14400" b="1" dirty="0">
              <a:solidFill>
                <a:srgbClr val="00B0F0"/>
              </a:solidFill>
            </a:endParaRPr>
          </a:p>
          <a:p>
            <a:endParaRPr lang="en-US" sz="14400" b="1" dirty="0" smtClean="0">
              <a:solidFill>
                <a:srgbClr val="00B0F0"/>
              </a:solidFill>
            </a:endParaRPr>
          </a:p>
          <a:p>
            <a:endParaRPr lang="en-US" sz="14400" b="1" dirty="0">
              <a:solidFill>
                <a:srgbClr val="00B0F0"/>
              </a:solidFill>
            </a:endParaRPr>
          </a:p>
          <a:p>
            <a:endParaRPr lang="en-US" sz="14400" b="1" dirty="0" smtClean="0">
              <a:solidFill>
                <a:srgbClr val="00B0F0"/>
              </a:solidFill>
            </a:endParaRPr>
          </a:p>
          <a:p>
            <a:endParaRPr lang="en-US" sz="14400" b="1" dirty="0">
              <a:solidFill>
                <a:srgbClr val="00B0F0"/>
              </a:solidFill>
            </a:endParaRPr>
          </a:p>
          <a:p>
            <a:endParaRPr lang="en-US" sz="14400" b="1" dirty="0" smtClean="0">
              <a:solidFill>
                <a:srgbClr val="00B0F0"/>
              </a:solidFill>
            </a:endParaRPr>
          </a:p>
          <a:p>
            <a:endParaRPr lang="en-US" sz="5100" b="1" dirty="0" smtClean="0">
              <a:solidFill>
                <a:srgbClr val="00B0F0"/>
              </a:solidFill>
            </a:endParaRPr>
          </a:p>
          <a:p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431" y="152400"/>
            <a:ext cx="8769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Outline</a:t>
            </a:r>
          </a:p>
          <a:p>
            <a:pPr algn="ctr"/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SBCC in </a:t>
            </a:r>
            <a:r>
              <a:rPr lang="en-US" sz="2800" dirty="0" smtClean="0">
                <a:solidFill>
                  <a:schemeClr val="accent1"/>
                </a:solidFill>
              </a:rPr>
              <a:t>the </a:t>
            </a:r>
            <a:r>
              <a:rPr lang="en-US" sz="2800" dirty="0" smtClean="0">
                <a:solidFill>
                  <a:schemeClr val="accent1"/>
                </a:solidFill>
              </a:rPr>
              <a:t>Global Humanitarian Architecture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UNICEF’s SBCC engagement in Public Health Emergencies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Lessons Learned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Strategic Directions and Investments</a:t>
            </a:r>
          </a:p>
        </p:txBody>
      </p:sp>
    </p:spTree>
    <p:extLst>
      <p:ext uri="{BB962C8B-B14F-4D97-AF65-F5344CB8AC3E}">
        <p14:creationId xmlns:p14="http://schemas.microsoft.com/office/powerpoint/2010/main" val="327268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3"/>
            <a:ext cx="9091588" cy="83315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Humanitarian Reform and the Cluster approach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1072901"/>
            <a:ext cx="2935412" cy="4525963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Predictable leadership and provider of last resort.</a:t>
            </a:r>
          </a:p>
          <a:p>
            <a:endParaRPr lang="en-GB" sz="1800" dirty="0" smtClean="0"/>
          </a:p>
          <a:p>
            <a:r>
              <a:rPr lang="en-GB" sz="1800" dirty="0" smtClean="0"/>
              <a:t>Ensuring timely and effective responses </a:t>
            </a:r>
          </a:p>
          <a:p>
            <a:endParaRPr lang="en-GB" sz="1800" dirty="0" smtClean="0"/>
          </a:p>
          <a:p>
            <a:r>
              <a:rPr lang="en-GB" sz="1800" dirty="0" smtClean="0"/>
              <a:t>Strengthening partnerships</a:t>
            </a:r>
          </a:p>
          <a:p>
            <a:endParaRPr lang="en-GB" sz="1800" dirty="0" smtClean="0"/>
          </a:p>
          <a:p>
            <a:r>
              <a:rPr lang="en-GB" sz="1800" dirty="0" smtClean="0"/>
              <a:t>Improved strategic field-level coordination and prioritization, leading to fewer gaps and duplication.</a:t>
            </a:r>
            <a:endParaRPr lang="en-GB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5949280"/>
            <a:ext cx="9144000" cy="898054"/>
            <a:chOff x="0" y="5715000"/>
            <a:chExt cx="9144000" cy="1143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5715000"/>
              <a:ext cx="9144000" cy="11430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9pPr>
            </a:lstStyle>
            <a:p>
              <a:endParaRPr lang="en-GB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888" y="6013450"/>
              <a:ext cx="2144712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Unite2line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962650"/>
              <a:ext cx="11398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0531"/>
            <a:ext cx="5976664" cy="525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" y="6017841"/>
          <a:ext cx="9143998" cy="829493"/>
        </p:xfrm>
        <a:graphic>
          <a:graphicData uri="http://schemas.openxmlformats.org/drawingml/2006/table">
            <a:tbl>
              <a:tblPr/>
              <a:tblGrid>
                <a:gridCol w="1751610"/>
                <a:gridCol w="2137558"/>
                <a:gridCol w="1751610"/>
                <a:gridCol w="1751610"/>
                <a:gridCol w="1751610"/>
              </a:tblGrid>
              <a:tr h="829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NUTRITION                        CLUSTER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WASH              </a:t>
                      </a:r>
                      <a:endParaRPr lang="en-US" sz="20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CLUSTER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EDUCATION                      CLUSTER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CHILD PROTECTION AOR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BASED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VIOLENCE AOR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7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UNICEF’s SBCC Engagement in Public Health Emergency </a:t>
            </a:r>
            <a:r>
              <a:rPr lang="en-US" sz="2600" b="1" dirty="0">
                <a:solidFill>
                  <a:schemeClr val="accent1"/>
                </a:solidFill>
              </a:rPr>
              <a:t>R</a:t>
            </a:r>
            <a:r>
              <a:rPr lang="en-US" sz="2600" b="1" dirty="0" smtClean="0">
                <a:solidFill>
                  <a:schemeClr val="accent1"/>
                </a:solidFill>
              </a:rPr>
              <a:t>esponse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365820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Coordination Social Mobilization Pillar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Co-lead Social Mobilization Pillar with MOH (e.g. Sierra Leone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 35 partners / Average 16 in each district; linkages to national Ebola response center; Standard Operating Procedures).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Latin America (USAID-supported SBCC work in four countries))</a:t>
            </a:r>
          </a:p>
          <a:p>
            <a:pPr marL="342900" lvl="1" indent="0">
              <a:buNone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Technical Support to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Govt</a:t>
            </a: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CSO Partners on SBCC Implementation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National campaigns; community engagement; capacity building (e.g. West Africa; Brazil)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Leveraging of community-based platforms (</a:t>
            </a:r>
            <a:r>
              <a:rPr lang="en-US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village committees in Guinea, FBOs)</a:t>
            </a:r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Evidence-based SBCC</a:t>
            </a:r>
          </a:p>
          <a:p>
            <a:pPr lvl="1"/>
            <a:r>
              <a:rPr lang="en-US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RapidPro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 platforms (u-Report in Sierra Leone; Liberia); KAP Studies (Ebola; Zika)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Rapid Polling (e.g. trust in polio eradication efforts in Nigeria, Pakistan, Afghanistan)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Digital Listening Tool in Zika outbreak to track rumors, information seeking.</a:t>
            </a:r>
          </a:p>
          <a:p>
            <a:pPr lvl="1"/>
            <a:endParaRPr lang="en-US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Cross-Sectoral Linkages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SBCC support to other areas (e.g. back to school, child protection in West Africa) 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SBCC in support of Care and support to families affected by Zika - microcephaly</a:t>
            </a: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628" y="257910"/>
            <a:ext cx="8757813" cy="34289"/>
            <a:chOff x="192628" y="297734"/>
            <a:chExt cx="8757813" cy="34289"/>
          </a:xfrm>
        </p:grpSpPr>
        <p:sp>
          <p:nvSpPr>
            <p:cNvPr id="4" name="Rectangle 3"/>
            <p:cNvSpPr/>
            <p:nvPr/>
          </p:nvSpPr>
          <p:spPr>
            <a:xfrm>
              <a:off x="192628" y="297734"/>
              <a:ext cx="2207419" cy="34289"/>
            </a:xfrm>
            <a:prstGeom prst="rect">
              <a:avLst/>
            </a:prstGeom>
            <a:solidFill>
              <a:srgbClr val="2A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00047" y="297734"/>
              <a:ext cx="2207419" cy="34289"/>
            </a:xfrm>
            <a:prstGeom prst="rect">
              <a:avLst/>
            </a:prstGeom>
            <a:solidFill>
              <a:srgbClr val="153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07466" y="297734"/>
              <a:ext cx="2207418" cy="34289"/>
            </a:xfrm>
            <a:prstGeom prst="rect">
              <a:avLst/>
            </a:prstGeom>
            <a:solidFill>
              <a:srgbClr val="B2D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14885" y="297734"/>
              <a:ext cx="2135556" cy="34289"/>
            </a:xfrm>
            <a:prstGeom prst="rect">
              <a:avLst/>
            </a:prstGeom>
            <a:solidFill>
              <a:srgbClr val="66A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92628" y="329943"/>
            <a:ext cx="8757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2015 Ebola Outbreaks: Lessons </a:t>
            </a: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Implications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791608"/>
            <a:ext cx="4495800" cy="60631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Lessons Learned</a:t>
            </a:r>
          </a:p>
          <a:p>
            <a:pPr algn="ctr"/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Coordination – </a:t>
            </a:r>
            <a:r>
              <a:rPr lang="en-US" sz="2000" dirty="0"/>
              <a:t>d</a:t>
            </a:r>
            <a:r>
              <a:rPr lang="en-US" sz="2000" dirty="0" smtClean="0"/>
              <a:t>uplication due to lack of SOPs; multiple messaging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Technical Response – </a:t>
            </a:r>
            <a:r>
              <a:rPr lang="en-US" sz="2000" dirty="0" smtClean="0"/>
              <a:t>Slow</a:t>
            </a:r>
            <a:r>
              <a:rPr lang="en-US" sz="2000" b="1" dirty="0" smtClean="0"/>
              <a:t> </a:t>
            </a:r>
            <a:r>
              <a:rPr lang="en-US" sz="2000" dirty="0"/>
              <a:t>a</a:t>
            </a:r>
            <a:r>
              <a:rPr lang="en-US" sz="2000" dirty="0" smtClean="0"/>
              <a:t>pplication of SBCC principles (e.g. listening)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Local Capacity – </a:t>
            </a:r>
            <a:r>
              <a:rPr lang="en-US" sz="2000" dirty="0" smtClean="0"/>
              <a:t>Strengthening of local networks, community-based organizations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Data and Evidence – </a:t>
            </a:r>
            <a:r>
              <a:rPr lang="en-US" sz="2000" dirty="0" smtClean="0"/>
              <a:t>Better systems and use of data to feedback into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Preparedness – </a:t>
            </a:r>
            <a:r>
              <a:rPr lang="en-US" sz="2000" dirty="0" smtClean="0"/>
              <a:t>Proactive focus; ready-to-activate systems (national social mobilization pillars pillars)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5800" y="791608"/>
            <a:ext cx="4648200" cy="60324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Implications for UNICEF</a:t>
            </a:r>
          </a:p>
          <a:p>
            <a:pPr algn="ctr"/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Strengthen institutionalization and core SBCC capacity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Shape the global humanitarian architecture, including public health emergencies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Global partnerships and platforms for rapid, predictable, more effective support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Strengthen development – humanitarian </a:t>
            </a:r>
            <a:r>
              <a:rPr lang="en-US" sz="2100" dirty="0" smtClean="0"/>
              <a:t>nexus – increasing focus on engagement </a:t>
            </a:r>
            <a:r>
              <a:rPr lang="en-US" sz="2100" dirty="0"/>
              <a:t>in urbanized </a:t>
            </a:r>
            <a:r>
              <a:rPr lang="en-US" sz="2100" dirty="0" smtClean="0"/>
              <a:t>contexts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12" name="AutoShape 2" descr="Résultat de recherche d'images pour &quot;unocha logo&quot;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1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1295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dirty="0" smtClean="0">
                <a:solidFill>
                  <a:schemeClr val="accent1"/>
                </a:solidFill>
              </a:rPr>
              <a:t>Are we better prepared 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for the next emergency?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524000"/>
          <a:ext cx="8763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D27D-7F6F-4723-BBFC-D2437AE0030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Oval 2"/>
          <p:cNvSpPr/>
          <p:nvPr/>
        </p:nvSpPr>
        <p:spPr bwMode="auto">
          <a:xfrm>
            <a:off x="1219200" y="1371600"/>
            <a:ext cx="6096000" cy="1371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588"/>
            <a:ext cx="9067800" cy="7225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Positioning SBCC in the Humanitarian Architecture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612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1295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dirty="0" smtClean="0">
                <a:solidFill>
                  <a:schemeClr val="accent1"/>
                </a:solidFill>
              </a:rPr>
              <a:t>Are we better prepared, 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for the next emergency?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458509"/>
              </p:ext>
            </p:extLst>
          </p:nvPr>
        </p:nvGraphicFramePr>
        <p:xfrm>
          <a:off x="152400" y="1524000"/>
          <a:ext cx="8763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D27D-7F6F-4723-BBFC-D2437AE0030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Oval 2"/>
          <p:cNvSpPr/>
          <p:nvPr/>
        </p:nvSpPr>
        <p:spPr bwMode="auto">
          <a:xfrm>
            <a:off x="1219200" y="1371600"/>
            <a:ext cx="6096000" cy="1371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877272"/>
            <a:ext cx="9144000" cy="1143000"/>
            <a:chOff x="0" y="5715000"/>
            <a:chExt cx="9144000" cy="1143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5715000"/>
              <a:ext cx="9144000" cy="11430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  <a:cs typeface="+mn-cs"/>
                </a:defRPr>
              </a:lvl9pPr>
            </a:lstStyle>
            <a:p>
              <a:endParaRPr lang="en-GB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888" y="6013450"/>
              <a:ext cx="2144712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Unite2line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962650"/>
              <a:ext cx="11398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 Cluster Coordination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Inter-cluster coordination is the mechanism through which clusters come together at </a:t>
            </a:r>
            <a:r>
              <a:rPr lang="en-US" sz="2000" b="1" dirty="0">
                <a:solidFill>
                  <a:srgbClr val="000000"/>
                </a:solidFill>
              </a:rPr>
              <a:t>national and sub-national level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b="1" dirty="0">
                <a:solidFill>
                  <a:srgbClr val="000000"/>
                </a:solidFill>
              </a:rPr>
              <a:t>coordinate the response </a:t>
            </a:r>
            <a:r>
              <a:rPr lang="en-US" sz="2000" dirty="0">
                <a:solidFill>
                  <a:srgbClr val="000000"/>
                </a:solidFill>
              </a:rPr>
              <a:t>through each stage of the </a:t>
            </a:r>
            <a:r>
              <a:rPr lang="en-US" sz="2000" b="1" dirty="0">
                <a:solidFill>
                  <a:srgbClr val="000000"/>
                </a:solidFill>
              </a:rPr>
              <a:t>humanitarian </a:t>
            </a:r>
            <a:r>
              <a:rPr lang="en-US" sz="2000" b="1" dirty="0" err="1">
                <a:solidFill>
                  <a:srgbClr val="000000"/>
                </a:solidFill>
              </a:rPr>
              <a:t>programme</a:t>
            </a:r>
            <a:r>
              <a:rPr lang="en-US" sz="2000" b="1" dirty="0">
                <a:solidFill>
                  <a:srgbClr val="000000"/>
                </a:solidFill>
              </a:rPr>
              <a:t> cycle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688632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6" descr="ROBY38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83"/>
            <a:ext cx="12192000" cy="687838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094162" y="639233"/>
            <a:ext cx="3983038" cy="8466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>
                <a:solidFill>
                  <a:schemeClr val="bg1"/>
                </a:solidFill>
              </a:rPr>
              <a:t>Questions?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1374</TotalTime>
  <Words>662</Words>
  <Application>Microsoft Macintosh PowerPoint</Application>
  <PresentationFormat>On-screen Show (4:3)</PresentationFormat>
  <Paragraphs>129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Times</vt:lpstr>
      <vt:lpstr>Arial</vt:lpstr>
      <vt:lpstr>Calibri</vt:lpstr>
      <vt:lpstr>Office Theme</vt:lpstr>
      <vt:lpstr>PowerPoint Presentation</vt:lpstr>
      <vt:lpstr>PowerPoint Presentation</vt:lpstr>
      <vt:lpstr>Humanitarian Reform and the Cluster approach</vt:lpstr>
      <vt:lpstr>UNICEF’s SBCC Engagement in Public Health Emergency Response</vt:lpstr>
      <vt:lpstr>PowerPoint Presentation</vt:lpstr>
      <vt:lpstr>Are we better prepared  for the next emergency?</vt:lpstr>
      <vt:lpstr>Positioning SBCC in the Humanitarian Architecture</vt:lpstr>
      <vt:lpstr>Are we better prepared,  for the next emergency?</vt:lpstr>
      <vt:lpstr>Inter Cluster Coordination</vt:lpstr>
    </vt:vector>
  </TitlesOfParts>
  <Company>UNICEF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Obregon</dc:creator>
  <cp:lastModifiedBy>Marla Shaivitz</cp:lastModifiedBy>
  <cp:revision>26</cp:revision>
  <dcterms:created xsi:type="dcterms:W3CDTF">2016-09-23T03:42:43Z</dcterms:created>
  <dcterms:modified xsi:type="dcterms:W3CDTF">2016-09-29T10:46:18Z</dcterms:modified>
</cp:coreProperties>
</file>